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130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378" r:id="rId32"/>
    <p:sldId id="28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79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C1B7B-03B2-4027-B555-4CD8CA086DAC}" v="13" dt="2020-02-17T01:25:39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tableStyles" Target="tableStyles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viewProps" Target="viewProps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F8C1B7B-03B2-4027-B555-4CD8CA086DAC}"/>
    <pc:docChg chg="modSld">
      <pc:chgData name="" userId="" providerId="" clId="Web-{EF8C1B7B-03B2-4027-B555-4CD8CA086DAC}" dt="2020-02-17T01:25:31.118" v="5"/>
      <pc:docMkLst>
        <pc:docMk/>
      </pc:docMkLst>
      <pc:sldChg chg="modSp">
        <pc:chgData name="" userId="" providerId="" clId="Web-{EF8C1B7B-03B2-4027-B555-4CD8CA086DAC}" dt="2020-02-17T01:25:31.118" v="5"/>
        <pc:sldMkLst>
          <pc:docMk/>
          <pc:sldMk cId="0" sldId="300"/>
        </pc:sldMkLst>
        <pc:graphicFrameChg chg="mod modGraphic">
          <ac:chgData name="" userId="" providerId="" clId="Web-{EF8C1B7B-03B2-4027-B555-4CD8CA086DAC}" dt="2020-02-17T01:25:31.118" v="5"/>
          <ac:graphicFrameMkLst>
            <pc:docMk/>
            <pc:sldMk cId="0" sldId="300"/>
            <ac:graphicFrameMk id="426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de notas</a:t>
            </a:r>
          </a:p>
        </p:txBody>
      </p:sp>
      <p:sp>
        <p:nvSpPr>
          <p:cNvPr id="30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0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0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0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1C71CB5-CB5C-4A9D-9EB7-1965D5355F23}" type="slidenum"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613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420F9C0-8682-4B04-A9DF-19D6C15AE1E3}" type="slidenum">
              <a:rPr lang="pt-B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36</a:t>
            </a:fld>
            <a:endParaRPr lang="pt-B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u&#225;rios\Lucas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8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mundo.com.br/1444-as-principais-extensoes-de-arquivos-.htm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/>
          <p:cNvPicPr/>
          <p:nvPr/>
        </p:nvPicPr>
        <p:blipFill>
          <a:blip r:embed="rId2"/>
          <a:stretch/>
        </p:blipFill>
        <p:spPr>
          <a:xfrm>
            <a:off x="0" y="-20160"/>
            <a:ext cx="12190320" cy="68763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7536240" y="6237360"/>
            <a:ext cx="2950560" cy="4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ijaya"/>
                <a:ea typeface="DejaVu Sans"/>
              </a:rPr>
              <a:t>Profº Lucas Mansueto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865800" y="1890720"/>
            <a:ext cx="10458360" cy="252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strike="noStrike" spc="-1">
                <a:solidFill>
                  <a:srgbClr val="ACCE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Sistema Operacional: Windows 10</a:t>
            </a:r>
            <a:endParaRPr lang="pt-BR" sz="8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Imagem 1"/>
          <p:cNvPicPr/>
          <p:nvPr/>
        </p:nvPicPr>
        <p:blipFill>
          <a:blip r:embed="rId3"/>
          <a:stretch/>
        </p:blipFill>
        <p:spPr>
          <a:xfrm>
            <a:off x="0" y="0"/>
            <a:ext cx="12166560" cy="686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ME (2000)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Picture 2"/>
          <p:cNvPicPr/>
          <p:nvPr/>
        </p:nvPicPr>
        <p:blipFill>
          <a:blip r:embed="rId2"/>
          <a:stretch/>
        </p:blipFill>
        <p:spPr>
          <a:xfrm>
            <a:off x="0" y="-6480"/>
            <a:ext cx="12190680" cy="686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17. LIXEIRA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Lixeira é um local de armazenamento temporário para arquivos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excluídos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A partir do momento que excluímos um arquivo ou pasta, no geral, ele não é excluído imediatamente.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lixeira do Windows,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padrão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pode ocupar até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10%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 capacidade da unidade. Mas é possível modificar esse tamanho.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7" name="Picture 2"/>
          <p:cNvPicPr/>
          <p:nvPr/>
        </p:nvPicPr>
        <p:blipFill>
          <a:blip r:embed="rId2"/>
          <a:stretch/>
        </p:blipFill>
        <p:spPr>
          <a:xfrm>
            <a:off x="3431880" y="284400"/>
            <a:ext cx="1217520" cy="1217520"/>
          </a:xfrm>
          <a:prstGeom prst="rect">
            <a:avLst/>
          </a:prstGeom>
          <a:ln>
            <a:noFill/>
          </a:ln>
        </p:spPr>
      </p:pic>
      <p:pic>
        <p:nvPicPr>
          <p:cNvPr id="598" name="Picture 4"/>
          <p:cNvPicPr/>
          <p:nvPr/>
        </p:nvPicPr>
        <p:blipFill>
          <a:blip r:embed="rId3"/>
          <a:stretch/>
        </p:blipFill>
        <p:spPr>
          <a:xfrm>
            <a:off x="7680240" y="284400"/>
            <a:ext cx="1078200" cy="1217520"/>
          </a:xfrm>
          <a:prstGeom prst="rect">
            <a:avLst/>
          </a:prstGeom>
          <a:ln>
            <a:noFill/>
          </a:ln>
        </p:spPr>
      </p:pic>
      <p:sp>
        <p:nvSpPr>
          <p:cNvPr id="599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4"/>
          <p:cNvSpPr/>
          <p:nvPr/>
        </p:nvSpPr>
        <p:spPr>
          <a:xfrm>
            <a:off x="1043189" y="4248000"/>
            <a:ext cx="10116451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OBS: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HD interno/externo e discos SSD possuem o recurso da Lixeira, </a:t>
            </a:r>
            <a:r>
              <a:rPr lang="pt-B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Pendrives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não.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/>
          <p:nvPr/>
        </p:nvPicPr>
        <p:blipFill rotWithShape="1">
          <a:blip r:embed="rId2"/>
          <a:srcRect r="26111" b="27305"/>
          <a:stretch/>
        </p:blipFill>
        <p:spPr>
          <a:xfrm>
            <a:off x="163100" y="1939821"/>
            <a:ext cx="8375594" cy="3068972"/>
          </a:xfrm>
          <a:prstGeom prst="rect">
            <a:avLst/>
          </a:prstGeom>
          <a:ln>
            <a:noFill/>
          </a:ln>
        </p:spPr>
      </p:pic>
      <p:pic>
        <p:nvPicPr>
          <p:cNvPr id="5" name="Imagem 4"/>
          <p:cNvPicPr/>
          <p:nvPr/>
        </p:nvPicPr>
        <p:blipFill rotWithShape="1">
          <a:blip r:embed="rId3"/>
          <a:srcRect r="26000" b="27211"/>
          <a:stretch/>
        </p:blipFill>
        <p:spPr>
          <a:xfrm>
            <a:off x="8538694" y="1612960"/>
            <a:ext cx="3355181" cy="37226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!  !</a:t>
            </a:r>
            <a:endParaRPr lang="pt-BR" sz="7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Atenção: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Nem tudo que é excluído vai para a lixeira.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Caso desejar apagar um arquivo no Windows 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burlando a lixeira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o usuário deverá combinar as teclas 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SHIFT + Delete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O arquivo será apagado permanentemente.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88000" y="260280"/>
            <a:ext cx="11663640" cy="60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18. (CESPE – 2018 – STM–Nível Superior): </a:t>
            </a: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ambiente Windows 7, um arquivo, ao ser deletado, é enviado para a Lixeira, de onde poderá ser recuperado por meio da opção Restaurar.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19. (IBFC - 2019 - Prefeitura de Cuiabá - MT - Oficial Administrativo): Ao manipular um arquivo, o mesmo foi indevidamente deletado. Ou seja, foi parar na Lixeira do Windows. Sobre as ações tecnicamente verdadeiras, assinale a alternativa correta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somente existe a possibilidade de recuperar o arquivo por meio do último backup.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uma vez na Lixeira do Windows a recuperação é impossível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se clicar sobre o arquivo, com o botão direito do mouse, existe a opção de "restaurar"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a restauração somente poderá ser executada por meio do aplicativo </a:t>
            </a:r>
            <a:r>
              <a:rPr lang="pt-B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1820890" y="1275008"/>
            <a:ext cx="2123640" cy="4819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4"/>
          <p:cNvSpPr/>
          <p:nvPr/>
        </p:nvSpPr>
        <p:spPr>
          <a:xfrm>
            <a:off x="9425206" y="4146997"/>
            <a:ext cx="1908202" cy="38428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88000" y="260280"/>
            <a:ext cx="11663640" cy="60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pt-BR" sz="2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20. (FGV – Prefeitura de Salvador/BA –Tecnico de Nivel - Medio I): No Microsoft Windows 10, quando o usuário recupera um arquivo apagado que ainda estava na lixeira, o arquivo recuperado é armazenado: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na Área de Trabalho do usuário.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na pasta Arquivos Recuperados.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na pasta Documentos.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na pasta onde ele estava antes de ser apagado.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e) na raiz do disco do usuário.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21. (IBFC – 2018 – PM – SE – Soldado PM): Leia a frase abaixo referente a lixeira do Sistema Operacional Windows (XP/7/8): </a:t>
            </a: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“Com a tecla ______ pode-se mover um arquivo para a lixeira e depois podendo ser restaurado. No entanto, com as teclas ______ exclui-se diretamente o arquivo sem enviar para a lixeira”. 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Assinale a alternativa que completa correta e respectivamente as lacunas: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Delete / Shift+Delete		b) Esc / Shift+Esc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Delete / Ctrl+Delete		d) Alt / Ctrl+Alt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6048000" y="2520000"/>
            <a:ext cx="2123640" cy="35964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4"/>
          <p:cNvSpPr/>
          <p:nvPr/>
        </p:nvSpPr>
        <p:spPr>
          <a:xfrm>
            <a:off x="1296000" y="5184000"/>
            <a:ext cx="2123640" cy="35964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freeze">
                      <p:stCondLst>
                        <p:cond delay="indefinite"/>
                      </p:stCondLst>
                      <p:childTnLst>
                        <p:par>
                          <p:cTn id="9" fill="freeze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2" dur="2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18. Painel de controle (visão geral)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próprio nome já diz: “O Painel que controla”. Ou seja,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local onde se permite fazer alterações nas configurações e o modo de operação do Windows.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Existem duas formas de visualizar os ícones: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categoria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ou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Ícones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e estes podem ser grandes ou pequenos.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6" name="Imagem 4"/>
          <p:cNvPicPr/>
          <p:nvPr/>
        </p:nvPicPr>
        <p:blipFill>
          <a:blip r:embed="rId2"/>
          <a:stretch/>
        </p:blipFill>
        <p:spPr>
          <a:xfrm>
            <a:off x="4264560" y="4572000"/>
            <a:ext cx="3448800" cy="152208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1" name="Imagem 620"/>
          <p:cNvPicPr/>
          <p:nvPr/>
        </p:nvPicPr>
        <p:blipFill>
          <a:blip r:embed="rId2"/>
          <a:srcRect r="25241" b="24839"/>
          <a:stretch/>
        </p:blipFill>
        <p:spPr>
          <a:xfrm>
            <a:off x="756000" y="247680"/>
            <a:ext cx="10548000" cy="59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838080" y="332640"/>
            <a:ext cx="10437480" cy="61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quantidade de ícones varia de computador para computador, pois depende dos programas instalados. Em termos gerais há entre 40 e 50 ícones e estes são distribuídos em 8 categorias: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Sistema e Segurança,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Rede e Internet,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Hardware e Sons,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Programas,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Contas de Usuário,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Aparência e Personalização,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Facilidade de Acesso e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Relógio Idioma e Região.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19. Acessórios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Trata-se de programas que já vem instalados no computador. Quando um programa faz parte e </a:t>
            </a: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vem instalado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no Windows, dizemos que ele é um programa Acessório.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Por exemplo, as notas adesivas: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Notas adesivas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: Esse recurso permite que se criem lembretes. Esses lembretes ficam “grudados” na área de trabalho.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626" name="Picture 2"/>
          <p:cNvPicPr/>
          <p:nvPr/>
        </p:nvPicPr>
        <p:blipFill>
          <a:blip r:embed="rId2"/>
          <a:stretch/>
        </p:blipFill>
        <p:spPr>
          <a:xfrm>
            <a:off x="5141700" y="5430600"/>
            <a:ext cx="1906560" cy="142740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838080" y="332640"/>
            <a:ext cx="10475640" cy="61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outro lado, o processador de textos, Word, do pacote Office, por exemplo,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não é um programa Acessório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Isso porque, ele faz parte de uma suíte de Aplicativos que adquirimos à parte, e então instalamos no computador.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Imagem 4"/>
          <p:cNvPicPr/>
          <p:nvPr/>
        </p:nvPicPr>
        <p:blipFill>
          <a:blip r:embed="rId2"/>
          <a:stretch/>
        </p:blipFill>
        <p:spPr>
          <a:xfrm>
            <a:off x="4812107" y="2390583"/>
            <a:ext cx="2565745" cy="3965937"/>
          </a:xfrm>
          <a:prstGeom prst="rect">
            <a:avLst/>
          </a:prstGeom>
          <a:ln>
            <a:noFill/>
          </a:ln>
        </p:spPr>
      </p:pic>
      <p:sp>
        <p:nvSpPr>
          <p:cNvPr id="630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9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20. Ferramentas de sistema: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Picture 2"/>
          <p:cNvPicPr/>
          <p:nvPr/>
        </p:nvPicPr>
        <p:blipFill>
          <a:blip r:embed="rId2"/>
          <a:stretch/>
        </p:blipFill>
        <p:spPr>
          <a:xfrm>
            <a:off x="7321320" y="1457640"/>
            <a:ext cx="4030560" cy="508572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Menu iniciar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Acessórios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21. Ferramentas de sistema: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2"/>
          <p:cNvSpPr/>
          <p:nvPr/>
        </p:nvSpPr>
        <p:spPr>
          <a:xfrm>
            <a:off x="838080" y="1600200"/>
            <a:ext cx="63396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Limpeza de disco: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 ferramenta de Limpeza de disco ajuda a liberar espaço do disco rígido. O usuário poderá optar por excluir alguns ou todos os arquivos.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7" name="Picture 2"/>
          <p:cNvPicPr/>
          <p:nvPr/>
        </p:nvPicPr>
        <p:blipFill>
          <a:blip r:embed="rId2"/>
          <a:stretch/>
        </p:blipFill>
        <p:spPr>
          <a:xfrm>
            <a:off x="7371360" y="1690560"/>
            <a:ext cx="3789000" cy="4774320"/>
          </a:xfrm>
          <a:prstGeom prst="rect">
            <a:avLst/>
          </a:prstGeom>
          <a:ln>
            <a:noFill/>
          </a:ln>
        </p:spPr>
      </p:pic>
      <p:sp>
        <p:nvSpPr>
          <p:cNvPr id="638" name="CustomShape 3"/>
          <p:cNvSpPr/>
          <p:nvPr/>
        </p:nvSpPr>
        <p:spPr>
          <a:xfrm flipH="1" flipV="1">
            <a:off x="10159332" y="4948667"/>
            <a:ext cx="502200" cy="43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639" name="CustomShape 4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838080" y="404640"/>
            <a:ext cx="10437480" cy="57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Desfragmentador: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Desfragmentação de disco é o processo de consolidação de dados fragmentados em um volume (como um disco rígido ou um dispositivo de armazenamento) para que ele funcione de forma mais eficiente.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Acessando: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Courier New"/>
              <a:buChar char="o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Propriedades do disco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Courier New"/>
              <a:buChar char="o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Aba Ferramentas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Courier New"/>
              <a:buChar char="o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Desfragmentar Agora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1" name="Picture 2"/>
          <p:cNvPicPr/>
          <p:nvPr/>
        </p:nvPicPr>
        <p:blipFill>
          <a:blip r:embed="rId2"/>
          <a:stretch/>
        </p:blipFill>
        <p:spPr>
          <a:xfrm>
            <a:off x="7608240" y="3031560"/>
            <a:ext cx="2662560" cy="2662560"/>
          </a:xfrm>
          <a:prstGeom prst="rect">
            <a:avLst/>
          </a:prstGeom>
          <a:ln>
            <a:noFill/>
          </a:ln>
        </p:spPr>
      </p:pic>
      <p:sp>
        <p:nvSpPr>
          <p:cNvPr id="642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895320" y="404640"/>
            <a:ext cx="10323360" cy="57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TextShape 3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AGENDADOR DE TAREFAS</a:t>
            </a:r>
          </a:p>
        </p:txBody>
      </p:sp>
      <p:sp>
        <p:nvSpPr>
          <p:cNvPr id="646" name="TextShape 4"/>
          <p:cNvSpPr txBox="1"/>
          <p:nvPr/>
        </p:nvSpPr>
        <p:spPr>
          <a:xfrm>
            <a:off x="609480" y="1498887"/>
            <a:ext cx="10972440" cy="181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O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Agendador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de Tarefas é uma ferramenta administrativa que fornece a capacidade de agendar a inicialização de programas ou scripts em horários predefinidos ou apos intervalos de tempo especificados.</a:t>
            </a:r>
          </a:p>
        </p:txBody>
      </p:sp>
      <p:pic>
        <p:nvPicPr>
          <p:cNvPr id="647" name="Imagem 646"/>
          <p:cNvPicPr/>
          <p:nvPr/>
        </p:nvPicPr>
        <p:blipFill rotWithShape="1">
          <a:blip r:embed="rId2"/>
          <a:srcRect r="25656" b="25059"/>
          <a:stretch/>
        </p:blipFill>
        <p:spPr>
          <a:xfrm>
            <a:off x="2848588" y="3456000"/>
            <a:ext cx="6416823" cy="340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781200" y="404640"/>
            <a:ext cx="10609200" cy="61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Restauração do Sistema: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 Restauração do Sistema o ajuda a restaurar arquivos do sistema do computador para um ponto anterior no tempo. É uma forma de desfazer alterações do sistema no computador sem afetar os arquivos pessoais, como e-mail, documentos ou fotos.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OBS: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Restauração do Sistema 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não é destinada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 fazer backup de arquivos pessoais.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,Bold;MS Gothic"/>
                <a:ea typeface="Calibri,Bold;MS Gothic"/>
              </a:rPr>
              <a:t>WINDOWS DEFENDER</a:t>
            </a:r>
          </a:p>
        </p:txBody>
      </p:sp>
      <p:sp>
        <p:nvSpPr>
          <p:cNvPr id="651" name="TextShape 2"/>
          <p:cNvSpPr txBox="1"/>
          <p:nvPr/>
        </p:nvSpPr>
        <p:spPr>
          <a:xfrm>
            <a:off x="609480" y="1236372"/>
            <a:ext cx="10972440" cy="51325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Windows Defender é um software que remove </a:t>
            </a:r>
            <a:r>
              <a:rPr lang="pt-BR" sz="2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malwares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, trojans, </a:t>
            </a:r>
            <a:r>
              <a:rPr lang="pt-BR" sz="2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spywares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, </a:t>
            </a:r>
            <a:r>
              <a:rPr lang="pt-BR" sz="2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adwares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instalados no computador – recentemente também passou a funcionar como </a:t>
            </a:r>
            <a:r>
              <a:rPr lang="pt-BR" sz="2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antivirus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Também monitora o computador para evitar que estes softwares perigosos modifiquem configurações tanto do navegador quanto do sistema operacional. 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Quando se inicia o Windows 10 pela primeira vez, o Windows Defender está ativado e trabalhando para proteger seu computador procurando por software mal-intencionado.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Ele será desativado automaticamente se você instalar outro aplicativo de antivírus.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O Windows Defender vem incluído nativamente no sistema operacional e faz o papel de antivírus e firewall pessoal.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4" name="Imagem 653"/>
          <p:cNvPicPr/>
          <p:nvPr/>
        </p:nvPicPr>
        <p:blipFill rotWithShape="1">
          <a:blip r:embed="rId2"/>
          <a:srcRect r="25391" b="25999"/>
          <a:stretch/>
        </p:blipFill>
        <p:spPr>
          <a:xfrm>
            <a:off x="1628279" y="114480"/>
            <a:ext cx="8481635" cy="65825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22. BACKUP (BECAPE)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Backup ajuda a proteger os dados de perdas acidentais se ocorrerem falhas de hardware ou de mídia de armazenamento no sistema.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Podemos usar o utilitário Backup para 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criar uma cópia dos dados que estão no disco rígido e arquivá-los em outro dispositivo de armazenamento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7" name="Picture 2"/>
          <p:cNvPicPr/>
          <p:nvPr/>
        </p:nvPicPr>
        <p:blipFill>
          <a:blip r:embed="rId2"/>
          <a:stretch/>
        </p:blipFill>
        <p:spPr>
          <a:xfrm>
            <a:off x="1713519" y="50004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658" name="Picture 2"/>
          <p:cNvPicPr/>
          <p:nvPr/>
        </p:nvPicPr>
        <p:blipFill>
          <a:blip r:embed="rId2"/>
          <a:stretch/>
        </p:blipFill>
        <p:spPr>
          <a:xfrm>
            <a:off x="9691560" y="500040"/>
            <a:ext cx="929520" cy="929520"/>
          </a:xfrm>
          <a:prstGeom prst="rect">
            <a:avLst/>
          </a:prstGeom>
          <a:ln>
            <a:noFill/>
          </a:ln>
        </p:spPr>
      </p:pic>
      <p:sp>
        <p:nvSpPr>
          <p:cNvPr id="659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TIPOS DE BACKUP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838080" y="1600200"/>
            <a:ext cx="10513800" cy="499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backup completo (normal): 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 simplesmente fazer a cópia de todos os arquivos para o diretório de destino (ou para os dispositivos de backup correspondentes), independente de versões anteriores ou de alterações nos arquivos desde o último backup.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Este tipo de backup é o tradicional e a primeira ideia que vêm à mente das pessoas quando pensam em backup: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guardar TODAS as informações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Backup incremental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838080" y="1600200"/>
            <a:ext cx="10513800" cy="499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backup incremental, são salvos apenas os dados que foram alterados </a:t>
            </a: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após a última cópia de segurança realizada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Este procedimento é mais rápido de ser processado, contudo leva mais tempo para ser restaurado.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5" name="Imagem 3"/>
          <p:cNvPicPr/>
          <p:nvPr/>
        </p:nvPicPr>
        <p:blipFill>
          <a:blip r:embed="rId2"/>
          <a:stretch/>
        </p:blipFill>
        <p:spPr>
          <a:xfrm>
            <a:off x="3611880" y="4098600"/>
            <a:ext cx="4966920" cy="23745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8"/>
          <p:cNvPicPr/>
          <p:nvPr/>
        </p:nvPicPr>
        <p:blipFill>
          <a:blip r:embed="rId2"/>
          <a:srcRect t="11266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6196320" y="5241600"/>
            <a:ext cx="48610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0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XP (2001)</a:t>
            </a:r>
            <a:endParaRPr lang="pt-BR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Backup diferencial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838080" y="1600200"/>
            <a:ext cx="10513800" cy="499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Este procedimento de backup grava os dados alterados desde o último backup completo, dessa forma no próximo backup diferencial somente serão salvos os dados modificados desde o último backup completo.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9" name="Imagem 3"/>
          <p:cNvPicPr/>
          <p:nvPr/>
        </p:nvPicPr>
        <p:blipFill>
          <a:blip r:embed="rId2"/>
          <a:stretch/>
        </p:blipFill>
        <p:spPr>
          <a:xfrm>
            <a:off x="3359520" y="4098600"/>
            <a:ext cx="5470920" cy="2302560"/>
          </a:xfrm>
          <a:prstGeom prst="rect">
            <a:avLst/>
          </a:prstGeom>
          <a:ln>
            <a:noFill/>
          </a:ln>
        </p:spPr>
      </p:pic>
      <p:sp>
        <p:nvSpPr>
          <p:cNvPr id="67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Conceitos Avançados</a:t>
            </a:r>
          </a:p>
        </p:txBody>
      </p:sp>
      <p:sp>
        <p:nvSpPr>
          <p:cNvPr id="672" name="TextShape 2"/>
          <p:cNvSpPr txBox="1"/>
          <p:nvPr/>
        </p:nvSpPr>
        <p:spPr>
          <a:xfrm>
            <a:off x="609480" y="1604520"/>
            <a:ext cx="10972440" cy="436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Formatação de Disco: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o processo de formatação prepara o disco para ser utilizado;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Particionamento</a:t>
            </a: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de Disco: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O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particionamento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divide o disco em partes distintas em que o tamanho e o sistema de arquivos pode ser definido pelo usuário;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Sistema de Arquivos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(FAT16, FAT32 e NTFS): uma estrutura para armazenamento dos dados no disco.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Área de Acesso Remoto;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  <a:p>
            <a:pPr marL="216000" indent="-216000" algn="just"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Modo de Segurança.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>
            <a:off x="5383440" y="244800"/>
            <a:ext cx="5453280" cy="90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Vista (2007)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933480" y="514440"/>
            <a:ext cx="4951440" cy="81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7 (2009)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41916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0" y="6332760"/>
            <a:ext cx="12190680" cy="5238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"/>
          <p:cNvSpPr/>
          <p:nvPr/>
        </p:nvSpPr>
        <p:spPr>
          <a:xfrm>
            <a:off x="808920" y="6420600"/>
            <a:ext cx="105721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https://support.microsoft.com/pt-br/help/4057281/windows-7-support-ended-on-january-14-2020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0680" cy="685440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3390840" y="114480"/>
            <a:ext cx="5465880" cy="79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8 (2012)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0680" cy="688032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3257640" y="0"/>
            <a:ext cx="571356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10 (2015)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Um bom, um ruim, um bom, um ruim...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Espaço Reservado para Conteúdo 4"/>
          <p:cNvPicPr/>
          <p:nvPr/>
        </p:nvPicPr>
        <p:blipFill>
          <a:blip r:embed="rId2"/>
          <a:stretch/>
        </p:blipFill>
        <p:spPr>
          <a:xfrm>
            <a:off x="1277640" y="1517760"/>
            <a:ext cx="9635040" cy="3921840"/>
          </a:xfrm>
          <a:prstGeom prst="rect">
            <a:avLst/>
          </a:prstGeom>
          <a:ln>
            <a:noFill/>
          </a:ln>
        </p:spPr>
      </p:pic>
      <p:sp>
        <p:nvSpPr>
          <p:cNvPr id="355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279720" y="5874480"/>
            <a:ext cx="11630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Fonte: </a:t>
            </a:r>
            <a:r>
              <a:rPr lang="pt-BR" sz="1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https://www.tecmundo.com.br/windows-10/64136-windows-1-windows-10-29-anos-evolucao-do-so-microsoft.htm 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66560" cy="686520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819000" y="1393920"/>
            <a:ext cx="10513800" cy="380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9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1.3. Novidades</a:t>
            </a:r>
            <a:endParaRPr lang="pt-BR" sz="9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6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Conceitos Básicos</a:t>
            </a:r>
            <a:endParaRPr lang="pt-BR" sz="6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5760" algn="just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Hoje em dia, quase todos os novos computadores vendidos no mundo vêm com uma copia pré-instalada dele. 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760" algn="just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Criado e vendido por uma empresa chamada Microsoft, ele não é um software usual como o Microsoft Office Word, que permite que você escreva seus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TCC’s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da vida.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760" algn="just"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Bill Gates foi o criador do Windows!</a:t>
            </a:r>
            <a:r>
              <a:rPr lang="pt-BR" sz="7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pt-BR" sz="7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1.3.1. Botão Iniciar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Depois de ter sido excluído do Windows 8, o recurso faz um retorno glorioso. É o ponto central da experiência com o Windows 10. Os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apps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estilo Metro ficam abrigados ali.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O acesso a qualquer outro programa ou às configurações também tem acesso rápido e fácil. O seu tamanho (ocupando mais ou menos espaço na tela) é ajustável.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4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6" name="Espaço Reservado para Conteúdo 5"/>
          <p:cNvPicPr/>
          <p:nvPr/>
        </p:nvPicPr>
        <p:blipFill>
          <a:blip r:embed="rId2"/>
          <a:stretch/>
        </p:blipFill>
        <p:spPr>
          <a:xfrm>
            <a:off x="0" y="0"/>
            <a:ext cx="12163680" cy="68565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que é O (A) Cortana?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assistente pessoal ou agente digital para realização de tarefas como o Siri da Apple, mas com uma profundidade e utilidade de informações mais próximos do Google </a:t>
            </a:r>
            <a:r>
              <a:rPr lang="pt-B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Now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acionado por voz ou texto na barra de tarefas, ao lado do menu Iniciar. 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Apresenta, por exemplo, informações relacionadas clima e localização e oferece lembretes - além de fazer uma seleção de notícias baseada nas preferências do usuário.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 de Notificações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lado direito da Barra de tarefas, há uma central de notificações, parecida com a de um smartphone. Também dá acesso rápido a recursos como "modo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tablet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 (que preenche toda tela o menu Iniciar, deixando a interface parecida com a do Windows 8), Bluetooth,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wi-fi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brilho da tela, modo avião, modo noturno, notas e configurações do aparelho.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2" name="Espaço Reservado para Conteúdo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Microsoft Hello e Passport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O usuário poderá desbloquear a tela do computador com reconhecimento da face ou da íris ou leitura digital. </a:t>
            </a:r>
            <a:endParaRPr lang="pt-BR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 tecnologia também será usada na autenticação de sites e </a:t>
            </a:r>
            <a:r>
              <a:rPr lang="pt-BR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apps</a:t>
            </a: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 Para funcionar, o hardware da máquina precisa oferecer suporte à tecnologia.</a:t>
            </a:r>
            <a:endParaRPr lang="pt-BR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4" name="Espaço Reservado para Conteúdo 4"/>
          <p:cNvPicPr/>
          <p:nvPr/>
        </p:nvPicPr>
        <p:blipFill>
          <a:blip r:embed="rId2"/>
          <a:stretch/>
        </p:blipFill>
        <p:spPr>
          <a:xfrm>
            <a:off x="0" y="0"/>
            <a:ext cx="12190680" cy="685116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Áreas de Trabalho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838080" y="1825560"/>
            <a:ext cx="10513800" cy="463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/>
          </a:bodyPr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botão Visão de Tarefas na Barra de Tarefas permite criar áreas de trabalho virtuais, que poderão ter seus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widgets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próprios, como as páginas de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um smartphone.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botão também funciona como um </a:t>
            </a:r>
            <a:r>
              <a:rPr lang="pt-BR" sz="36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 + TAB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que permite visualizar todos os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programas abertos.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 ajudar quem realiza muitas tarefas simultâneas.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6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Conceitos Básicos</a:t>
            </a:r>
            <a:endParaRPr lang="pt-BR" sz="6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576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O Windows recebeu esse nome baseado em todas aquelas janelinhas que ele coloca em seu monitor (</a:t>
            </a:r>
            <a:r>
              <a:rPr lang="pt-BR" sz="2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é Janela, em inglês). 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76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Cada janela mostra diversas informações, tais como uma imagem ou um programa que esteja sendo executado.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76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Assim como um chefe de um setor público comanda seus subordinados, o Windows controla as janelas e cada parte do computador. 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76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Além de controlar seu computador e dar ordens aos seus programas, o Windows vem com vários softwares gratuitos. 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9" name="Espaço Reservado para Conteúdo 4"/>
          <p:cNvPicPr/>
          <p:nvPr/>
        </p:nvPicPr>
        <p:blipFill>
          <a:blip r:embed="rId2"/>
          <a:stretch/>
        </p:blipFill>
        <p:spPr>
          <a:xfrm>
            <a:off x="0" y="8280"/>
            <a:ext cx="12190680" cy="685044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Novo Design de Apps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838080" y="1688760"/>
            <a:ext cx="10513800" cy="476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Programas e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Apps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tradicionais, como vídeo, foto, música e e-mail ganharam uma reforma no design. O resultado é uma bela interface que resulta em facilidade de uso. </a:t>
            </a: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 maioria deles ganhou um menu vertical do lado esquerdo, que permite executar tarefas simples.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5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Smartphones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Um </a:t>
            </a:r>
            <a:r>
              <a:rPr lang="pt-BR" sz="3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app</a:t>
            </a: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companheiro permite sincronizar o smartphone com o computador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, fazendo com que os aplicativos da Microsoft em celulares estejam sempre atualizados com o que acontece no computador e vice-versa.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Vale para Skype, Cortana, Office e outros. Detalhe funciona não apenas com Windows Phone, mas também com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Android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e iOS.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</a:t>
            </a: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Lucas Mansueto</a:t>
            </a:r>
            <a:endParaRPr lang="pt-B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0" name="Espaço Reservado para Conteúdo 4"/>
          <p:cNvPicPr/>
          <p:nvPr/>
        </p:nvPicPr>
        <p:blipFill>
          <a:blip r:embed="rId2"/>
          <a:stretch/>
        </p:blipFill>
        <p:spPr>
          <a:xfrm>
            <a:off x="0" y="0"/>
            <a:ext cx="12190680" cy="683100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Mundo Xbox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Com o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app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de Xbox, você terá acesso à Xbox Live, o que permitirá manter o papo com os amigos, procurar novos jogos e ficar de olho nas estatísticas diretamente no PC. 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Além disso, você poderá fazer streaming de jogos do Xbox </a:t>
            </a:r>
            <a:r>
              <a:rPr lang="pt-BR" sz="3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One</a:t>
            </a: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diretamente para o computador</a:t>
            </a: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6" name="Espaço Reservado para Conteúdo 5"/>
          <p:cNvPicPr/>
          <p:nvPr/>
        </p:nvPicPr>
        <p:blipFill>
          <a:blip r:embed="rId3"/>
          <a:srcRect r="17857"/>
          <a:stretch/>
        </p:blipFill>
        <p:spPr>
          <a:xfrm>
            <a:off x="0" y="0"/>
            <a:ext cx="12204360" cy="6856560"/>
          </a:xfrm>
          <a:prstGeom prst="rect">
            <a:avLst/>
          </a:prstGeom>
          <a:ln>
            <a:noFill/>
          </a:ln>
        </p:spPr>
      </p:pic>
      <p:sp>
        <p:nvSpPr>
          <p:cNvPr id="407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Microsoft Edge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O Internet Explorer deu lugar a um navegador novinho, o Microsoft Edge, que está mais perto de navegadores modernos. 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Esse navegador apresenta um novo recurso para </a:t>
            </a:r>
            <a:r>
              <a:rPr lang="pt-BR" sz="32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gerenciamento de abas, oferece bloqueio do Flash por padrão, oferece novas opções ao baixar um arquivo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, oferece aprimoramento aos Web Notes, possui leitor de e-book, possui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Jump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Lists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, oferece suporte a extensões de outros navegadores, etc.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2" name="Espaço Reservado para Conteúdo 5"/>
          <p:cNvPicPr/>
          <p:nvPr/>
        </p:nvPicPr>
        <p:blipFill>
          <a:blip r:embed="rId2"/>
          <a:stretch/>
        </p:blipFill>
        <p:spPr>
          <a:xfrm>
            <a:off x="0" y="0"/>
            <a:ext cx="12215880" cy="685656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Profº Lucas Mansueto</a:t>
            </a: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Organização da tela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O recurso </a:t>
            </a:r>
            <a:r>
              <a:rPr lang="pt-BR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Snap</a:t>
            </a:r>
            <a:r>
              <a:rPr lang="pt-B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permite dividir a tela até entre quatro aplicativos, o que facilita a vida de quem trabalha com muitas janelas abertas e importantes ao mesmo tempo.</a:t>
            </a:r>
            <a:endParaRPr lang="pt-BR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Picture 2"/>
          <p:cNvPicPr/>
          <p:nvPr/>
        </p:nvPicPr>
        <p:blipFill>
          <a:blip r:embed="rId2"/>
          <a:stretch/>
        </p:blipFill>
        <p:spPr>
          <a:xfrm>
            <a:off x="-753120" y="0"/>
            <a:ext cx="1369620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217680" cy="685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838080" y="412727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Tela de Boas vindas</a:t>
            </a:r>
            <a:endParaRPr lang="pt-BR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9"/>
          <a:stretch/>
        </p:blipFill>
        <p:spPr>
          <a:xfrm>
            <a:off x="1796298" y="1918950"/>
            <a:ext cx="8597364" cy="3593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94883" y="437882"/>
            <a:ext cx="11123640" cy="5124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(QUADRIX – CRF/MT – Agente Administrativo) Assinale a alternativa que exibe o software, classificado como assistente pessoal, que o sistema operacional Windows 10 disponibilizou em suas últimas atualizações.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a) Cortana.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b) Google </a:t>
            </a:r>
            <a:r>
              <a:rPr lang="pt-B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Now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c) Tina.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d) Assist.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e) Siri.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691594" y="2308848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422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22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533520" y="347730"/>
            <a:ext cx="11123640" cy="6051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144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2. (IBFC – EBSERH – Analista de Tecnologia da Informação) Assinale a alternativa correta. No Windows 10 foi incluído um novo browser no lugar do Internet Explorer. Para esse novo navegador web foi dado o nome de: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a) Microsoft Studio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b) Microsoft System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c) Microsoft TechNet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d) Microsoft Edge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e) Microsoft </a:t>
            </a:r>
            <a:r>
              <a:rPr lang="pt-BR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Finger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4185543" y="5013412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423">
                                            <p:txEl>
                                              <p:pRg st="312" end="312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23">
                                            <p:txEl>
                                              <p:pRg st="312" end="312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533520" y="360608"/>
            <a:ext cx="11123640" cy="6038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144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pt-BR" sz="2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(FGV – AL/RO – Analista Legislativo): João recebeu a tarefa de melhorar a administração das estações de trabalho sob sua responsabilidade. Essas estações possuem o sistema operacional Windows 10 e, durante uma pesquisa, ele identificou um recurso chamado Windows </a:t>
            </a:r>
            <a:r>
              <a:rPr lang="pt-BR" sz="2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Hello</a:t>
            </a:r>
            <a:r>
              <a:rPr lang="pt-BR" sz="2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cuja funcionalidade é: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a) uma agente digital, que auxilia na realização de tarefas.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b) um navegador, que possibilita uma experiência de web mais rápida e segura de realização de tarefas.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c) uma proteção abrangente, incluindo antivírus, firewall e Windows Defender.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d) a criação de desenhos, listas e notas autoadesivas.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e) uma credencial de acesso sem senha, que oferece um modo mais rápido e seguro de desbloquear seus dispositivos.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8177994" y="5914932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424">
                                            <p:txEl>
                                              <p:pRg st="707" end="707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24">
                                            <p:txEl>
                                              <p:pRg st="707" end="707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1.3.2 – Requisitos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6" name="Table 2"/>
          <p:cNvGraphicFramePr/>
          <p:nvPr>
            <p:extLst>
              <p:ext uri="{D42A27DB-BD31-4B8C-83A1-F6EECF244321}">
                <p14:modId xmlns:p14="http://schemas.microsoft.com/office/powerpoint/2010/main" val="1335966120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table">
            <a:tbl>
              <a:tblPr/>
              <a:tblGrid>
                <a:gridCol w="350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760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REQUISITOS MÍNIMOS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ARQUITETURA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32bits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64bits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PROCESSADOR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1Ghz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1Ghz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MEMÓRIA (RAM)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1GB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2GB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3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ESPAÇO LIVRE (HD)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 panose="020F0502020204030204" pitchFamily="34" charset="0"/>
                          <a:ea typeface="DejaVu Sans"/>
                        </a:rPr>
                        <a:t>16GB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3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32GB</a:t>
                      </a:r>
                      <a:endParaRPr lang="pt-BR" sz="3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 panose="020F0502020204030204" pitchFamily="34" charset="0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38080" y="25092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1.3.3 – Versões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8" name="Table 2"/>
          <p:cNvGraphicFramePr/>
          <p:nvPr>
            <p:extLst>
              <p:ext uri="{D42A27DB-BD31-4B8C-83A1-F6EECF244321}">
                <p14:modId xmlns:p14="http://schemas.microsoft.com/office/powerpoint/2010/main" val="1485123276"/>
              </p:ext>
            </p:extLst>
          </p:nvPr>
        </p:nvGraphicFramePr>
        <p:xfrm>
          <a:off x="838080" y="1320084"/>
          <a:ext cx="10514880" cy="5638800"/>
        </p:xfrm>
        <a:graphic>
          <a:graphicData uri="http://schemas.openxmlformats.org/drawingml/2006/table">
            <a:tbl>
              <a:tblPr/>
              <a:tblGrid>
                <a:gridCol w="286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720">
                <a:tc gridSpan="2">
                  <a:txBody>
                    <a:bodyPr/>
                    <a:lstStyle/>
                    <a:p>
                      <a:endParaRPr lang="pt-BR"/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8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WINDOWS 10 HOME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Desenvolvido com foco em PCs, tablets e PCs 2-em-1. Inclui todos os recursos direcionados ao consumidor.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8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WINDOWS 10 PRO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Inclui todos os recursos do Windows 10 Home, com recursos adicionais voltados para ambientes de negócios, como o Active Directory, a Área de Trabalho Remota, o BitLocker, o Hyper-V e o Windows Defender Device Guard.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7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WINDOWS 10 EDUCATION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Distribuído através do Licenciamento por Volume Acadêmico. Essa versão com recursos a menos do que o Windows 10 Enterprise.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6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WINDOWS 10 ENTERPRISE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O Windows 10 Enterprise fornece todos os recursos do Windows 10 Pro, com recursos adicionais para ajudar com organizações baseadas em TI. O Windows 10 Enterprise é configurável em três filiais, canal semestral, canal semestral (segmentado) e Windows </a:t>
                      </a:r>
                      <a:r>
                        <a:rPr lang="pt-BR" sz="20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Insider</a:t>
                      </a:r>
                      <a:r>
                        <a:rPr lang="pt-BR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.</a:t>
                      </a:r>
                      <a:endParaRPr lang="pt-B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pt-B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2. Área de Trabalho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Conhecida de todos (ou quase), a área de trabalho (ou desktop) é o ambiente de trabalho do usuário, o fundo da tela do monitor.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343080"/>
            <a:ext cx="11219040" cy="61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Composição: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Ícones: representação gráfica dos programas, arquivos e pastas.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Barra de tarefas: barra localizada na área inferior da tela, a qual abarca o Menu Iniciar, programas em execução e a área de notificações.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Atalhos: caminho mais rápido para execução de programas, representado por uma seta no canto inferior esquerdo.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Possibilidades: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Criar arquivos e pastas (Cuidado para não virar bagunça!);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Modificação do plano de fundo (imagem da área de trabalho);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lvl="1" indent="-4557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Modificações na barra de tarefas (inclusão de atalhos, modificação do relógio, personalização do menu iniciar </a:t>
            </a:r>
            <a:r>
              <a:rPr lang="pt-B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etc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).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2.1 – PAPEL DE PAREDE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541080" y="1535760"/>
            <a:ext cx="11164680" cy="502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Um Plano de Fundo –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também conhecido como Papel de Parede (</a:t>
            </a:r>
            <a:r>
              <a:rPr lang="pt-BR" sz="28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Wallpaper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)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– é simplesmente a imagem que cobre a sua área de trabalho. Para alterá-lo, siga uma das instruções abaixo: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Clique no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Menu Iniciar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 digite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Painel de Controle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 Selecione a categoria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Aparência e Personalização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 Selecione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Barra de Tarefas e Navegação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 clique em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Tela de Fundo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Clique com o botão direito do mouse em uma área livre da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Área de Trabalho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 clique na opção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Personalizar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 Após isso, escolha uma Tela de Fundo e selecione a opção desejada.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Clique no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Menu Iniciar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, depois em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Configurações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. Em seguida, clique em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Personalização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, depois 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Tela de Fundo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 escolha a imagem desejada.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m 139"/>
          <p:cNvPicPr/>
          <p:nvPr/>
        </p:nvPicPr>
        <p:blipFill>
          <a:blip r:embed="rId2"/>
          <a:srcRect r="25380" b="25646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 rot="3115200">
            <a:off x="8384760" y="2459160"/>
            <a:ext cx="4358520" cy="103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Windows 1.0 (1985)</a:t>
            </a:r>
            <a:endParaRPr lang="pt-BR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>
            <a:off x="1764360" y="1080"/>
            <a:ext cx="8537400" cy="685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34800" y="515154"/>
            <a:ext cx="11538000" cy="6039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4. (CONVEST – 2013 – UFPE – Auxiliar em Administração): A área de trabalho do Windows é também conhecida como: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514440" indent="-5130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lphaLcParenR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Desktop.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514440" indent="-5130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lphaLcParenR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Painel de controle.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514440" indent="-5130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lphaLcParenR"/>
            </a:pPr>
            <a:r>
              <a:rPr lang="pt-B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Working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 área.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514440" indent="-5130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lphaLcParenR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Registro.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514440" indent="-5130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lphaLcParenR"/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Barra de tarefas.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5. (CESPE – MDIC – Analista Técnico Administrativo): 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No ambiente Windows, a criação de atalhos no desktop permite o acesso direto a um programa ou arquivo por meio de um ícone, sem que seja necessário utilizar as entradas presentes no botão Iniciar.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2391480" y="1236240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3"/>
          <p:cNvSpPr/>
          <p:nvPr/>
        </p:nvSpPr>
        <p:spPr>
          <a:xfrm>
            <a:off x="4359605" y="6012178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439">
                                            <p:txEl>
                                              <p:pRg st="434" end="434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39">
                                            <p:txEl>
                                              <p:pRg st="434" end="434"/>
                                            </p:txEl>
                                          </p:spTgt>
                                        </p:tgtEl>
                                      </p:cBhvr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2" dur="2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7" dur="2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2.3 – BARRA DE TAREFAS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 barra de tarefas, no Windows 10, foi redesenhada. Sua composição atual é: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Botão Iniciar;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Caixa de pesquisa;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Visão de tarefas;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Programas fixados e em execução;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Área de notificação;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457200" indent="-45576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t-B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Central de ações.</a:t>
            </a:r>
            <a:endParaRPr lang="pt-BR" sz="3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73320" y="296280"/>
            <a:ext cx="11422080" cy="62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 (IBFC - Câmara Municipal de Araraquara – Assistente de Departamento Pessoal): No Microsoft Windows 10 a barra longa horizontal que fica, por padrão, na parte inferior da tela e normalmente visível, é denominada tecnicamente pela Microsoft como sendo: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a) barra de tarefas.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b) gadgets.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c) área de trabalho.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d) painel de controle.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4443120" y="2849760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73320" y="296280"/>
            <a:ext cx="11422080" cy="62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(VUNESP – IPT/SP – Auxiliar Administrativo – Adaptada) O botão Iniciar, no MS Windows 10, em sua configuração padrão, está localizado ___________ Assinale a alternativa que preenche corretamente a lacuna.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a) na Barra de Tarefas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b) no Painel de Controle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c) na Área de Notificação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d) no Menu de Contexto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e) nos Acessórios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4674960" y="2785320"/>
            <a:ext cx="1638360" cy="35928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2.3.1 – Botão Iniciar</a:t>
            </a:r>
            <a:endParaRPr lang="pt-BR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bem sabemos, quase sempre, tudo começa a partir do Menu iniciar, vale lembrar que o atual Menu iniciar do Windows 10 difere de seus antecessores, pois ele foi projetado para computadores de mesa (desktop), assim como para dispositivos que utilizam touchscreen, como tablets.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09240" y="167400"/>
            <a:ext cx="11563920" cy="643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Teclas de Atalho: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É possível acessá o Menu a partir  da Tecla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Winkey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(aquela que tem o logotipo do Windows) ou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 + ESC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Possibilidades: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1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possível abrir Menu, Conta, Explorador de Arquivos, Configurações e ligar/desligar o computador. 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1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possível também visualizar uma lista de aplicativos em ordem alfabética.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16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Visualizar softwares que são utilizamos com maior frequência. 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99"/>
              </a:spcBef>
            </a:pP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pt-B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</a:t>
            </a: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Questão: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499"/>
              </a:spcBef>
            </a:pP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 (CESPE - 2018 - CGM de João Pessoa - PB - Técnico): </a:t>
            </a: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Windows 10 pode ser configurado para que, ao se clicar o menu Iniciar, seja disponibilizada uma lista de aplicativos instalados no computador, classificados em ordem alfabética.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8693280" y="5731200"/>
            <a:ext cx="2123640" cy="60732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Desligar, suspender e hibernar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838080" y="1412640"/>
            <a:ext cx="10513800" cy="504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Windows normalmente oferece, além de desligar e reiniciar, essas opções: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Suspender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A opção “Suspender”, do botão de energia do Windows, coloca o PC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 modo de baixo consumo de energia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não o desligando completamente (ex: fechar tampa do notebook).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Hibernar: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Essa opção salva a sessão e desliga o computador. Quando o computador for ligado novamente, o Windows restaura a sessão.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2.3.2 – Caixa de Pesquisa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538560" y="1690200"/>
            <a:ext cx="11113200" cy="41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Essa ferramenta serve, basicamente, para localizar arquivos. Para isso, o usuário deve digitar o nome ou parte do nome do arquivo – podendo ainda filtrar por extensão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ex: “aula1.pptx”.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 de atalho: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Winkey + S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depender da conexão de rede, é possível que o se possa localizar arquivos e pastas em computadores conectados ao computador do usuário.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34800" y="463680"/>
            <a:ext cx="11422080" cy="482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10. (CESPE - 2016 - DPU - Agente Administrativo):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 Windows 7, por meio dos recursos de pesquisa, permite que o usuário, em um computador, localize arquivos e pastas armazenados em outros computadores a ele conectados.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11. (CESPE - TRE - MA):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área de trabalho (desktop) é composta por diversos itens, entre eles, o botão Iniciar, a barra de tarefas, a área de notificação da barra de tarefas, o relógio, assim como os ícones criados pelo usuário.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5614920" y="1983240"/>
            <a:ext cx="2123640" cy="60732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5612760" y="4415400"/>
            <a:ext cx="2123640" cy="607320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2" dur="2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m 141"/>
          <p:cNvPicPr/>
          <p:nvPr/>
        </p:nvPicPr>
        <p:blipFill>
          <a:blip r:embed="rId2"/>
          <a:srcRect r="25129" b="24806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838440" y="57096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Windows 2.0 (1992)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296280" y="257400"/>
            <a:ext cx="11422080" cy="628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144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12. (IDECAN – </a:t>
            </a:r>
            <a:r>
              <a:rPr lang="pt-BR" sz="2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Camara</a:t>
            </a: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Natividade/RJ – </a:t>
            </a:r>
            <a:r>
              <a:rPr lang="pt-BR" sz="2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Tecnico</a:t>
            </a: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Legislativo) O mais novo sistema operacional da Microsoft, o Windows 10, trouxe diversas novidades para seus usuários. São vários recursos adicionados, que facilitam consideravelmente a vida de quem trabalha com ele, apesar de ter mantido muitos dos recursos das versões anteriores. Um recurso bastante interessante presente no Windows 10 (Configuração Local, Idioma Português-Brasil) pode ser acessado utilizando-se da seguinte combinação de teclas: &lt;WIN&gt;+ &lt;S&gt;. A tecla WIN fica na mesma direção da barra de espaços e pode ser chamada de “tecla Windows”, uma vez que ela possui o símbolo do Windows. Assim, qual recurso é acessado com o uso combinado das telas &lt;WIN&gt;+ &lt;S&gt;?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a) Exibir o menu Link rápido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b) Abrir a Central de Facilidade de Acesso.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c) Ativar a caixa de pesquisa da barra de tarefas.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d) Exibir a visão de tarefas de todas as janelas abertas.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7340957" y="5254581"/>
            <a:ext cx="2031318" cy="566432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2.3.3 – Visão de Tarefas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Windows 10 possibilita que o usuário acesse a Visão de Tarefas, ferramenta que permite uma pré-visualização de todas as janelas abertas e áreas de trabalho virtuais.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Áreas</a:t>
            </a:r>
            <a:r>
              <a:rPr lang="pt-BR" sz="11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de trabalho virtual</a:t>
            </a:r>
            <a:r>
              <a:rPr lang="pt-BR" sz="11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: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 usuário poderá criar múltiplas áreas de trabalho para melhor organizar as atividades e rotinas.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9" name="Espaço Reservado para Conteúdo 4"/>
          <p:cNvPicPr/>
          <p:nvPr/>
        </p:nvPicPr>
        <p:blipFill>
          <a:blip r:embed="rId2"/>
          <a:stretch/>
        </p:blipFill>
        <p:spPr>
          <a:xfrm>
            <a:off x="8280000" y="4632480"/>
            <a:ext cx="3670920" cy="206244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9" y="4632480"/>
            <a:ext cx="4981575" cy="183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2"/>
          <p:cNvSpPr/>
          <p:nvPr/>
        </p:nvSpPr>
        <p:spPr>
          <a:xfrm>
            <a:off x="540913" y="365040"/>
            <a:ext cx="11191741" cy="608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acessar as áreas de trabalho virtuais basta clicar no botão Visualizar Tarefas na Barra de Tarefas ou deslizar do lado esquerdo da tela exibe todas as janelas abertas e permite que os usuários alternem entre elas ou alternem entre vários espaços de trabalho. Também é possível acessar por meio do atalho de teclado </a:t>
            </a:r>
            <a:r>
              <a:rPr lang="pt-BR" sz="2600" b="1" strike="noStrike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Winkey</a:t>
            </a:r>
            <a:r>
              <a:rPr lang="pt-BR" sz="2600" b="1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+ </a:t>
            </a:r>
            <a:r>
              <a:rPr lang="pt-BR" sz="2600" b="1" strike="noStrike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Tab</a:t>
            </a:r>
            <a:r>
              <a:rPr lang="pt-BR" sz="2600" b="1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</a:t>
            </a:r>
            <a:endParaRPr lang="pt-BR" sz="2600" b="0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42" y="2632245"/>
            <a:ext cx="6619875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360000" y="288000"/>
            <a:ext cx="11446920" cy="588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13. (FGV – MPE/AL – Analista do Ministério Publico): O sistema operacional Windows 10 oferece uma barra de tarefas localizada, por padrão, na parte inferior da tela.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O botão da barra de tarefas indicado pela seta é utilizado para: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organizar as janelas abertas em uma única pilha em leque.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minimizar/restaurar todas as janelas.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abrir todos os sites da barra de favoritos com um clique.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alternar do modo PC para tablete.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e) criar e gerenciar áreas de trabalho virtuais.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5" name="Imagem 474"/>
          <p:cNvPicPr/>
          <p:nvPr/>
        </p:nvPicPr>
        <p:blipFill>
          <a:blip r:embed="rId2"/>
          <a:stretch/>
        </p:blipFill>
        <p:spPr>
          <a:xfrm>
            <a:off x="3312000" y="1343520"/>
            <a:ext cx="3598920" cy="139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7135821" y="5177306"/>
            <a:ext cx="2031318" cy="45052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609300" y="365040"/>
            <a:ext cx="10971360" cy="44860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15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14. (QUADRIX – CRF/MT – Agente Administrativo): Com relação ao sistema operacional Windows 10, assinale a alternativa que exibe uma opção equivalente ao uso do botão Visão de Tarefas.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+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Tab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Shift +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Win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+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Win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+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Tab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e)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AltGr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+ </a:t>
            </a:r>
            <a:r>
              <a:rPr lang="pt-BR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911551" y="3644720"/>
            <a:ext cx="2031318" cy="45052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2.3.4. Área de Notificação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528034" y="1688760"/>
            <a:ext cx="11127346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Área de Notificação esta localizada na extremidade direita da barra de tarefas.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ontém alguns ícones que utiliza-se com frequência: bateria, Wi-Fi, volume, Relógio e Calendário e central de ações. Essa última fornece o status e as notificações sobre itens como e-mails recebidos, atualizações e conectividade de rede. </a:t>
            </a:r>
          </a:p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Conforme vimos, nos temos um conjunto de ícones na Área de Notificação. É possível escolher qual deles será exibido. Há inúmeros ícones não exibidos abaixo, como ícone de Mídia Removível, Windows Defender, Nível de Energia, entre outros. 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Espaço Reservado para Conteúdo 6"/>
          <p:cNvPicPr/>
          <p:nvPr/>
        </p:nvPicPr>
        <p:blipFill>
          <a:blip r:embed="rId2"/>
          <a:stretch/>
        </p:blipFill>
        <p:spPr>
          <a:xfrm>
            <a:off x="0" y="0"/>
            <a:ext cx="12191040" cy="68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504000" y="360000"/>
            <a:ext cx="11158920" cy="501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Times New Roman"/>
              </a:rPr>
              <a:t>15. (FUNCAB – PC/RO – Agente de Polícia): Qual a opção da barra de tarefas que exibe a hora e que, além de conter atalhos que forneçam acesso rápido a programas, como controle de volume e opções de energia, exibe atalhos temporários que fornecem informações sobre o status de determinadas atividades, como o envio de um documento para a impressora?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a) Painel de Controle.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b) Área de Notificação.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c) Iniciar.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d) Barra Inicialização rápida.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e) Gerenciador de Tarefas.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4038480" y="3773509"/>
            <a:ext cx="2031318" cy="45052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357120" y="259559"/>
            <a:ext cx="11414170" cy="63601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/>
          </a:bodyPr>
          <a:lstStyle/>
          <a:p>
            <a:pPr algn="just">
              <a:lnSpc>
                <a:spcPct val="115000"/>
              </a:lnSpc>
            </a:pPr>
            <a:r>
              <a:rPr lang="pt-BR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16. (UFES – UFES – Engenheiro de Produção): Observe a figura a seguir: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figura acima reproduz, de forma ampliada, um conjunto de controles que compõe a Barra de Tarefas do Windows 10, aqui numerados de 1 a 5. Esses controles representam, respectivamente: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1 - mostrar ícones ocultos, 2 - nível de energia, 3 - conexão de rede, 4 - volume, 5 - idioma do teclado.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1 - mostrar ícones ocultos, 2 - nível de energia, 3 - configurações de tela, 4 - volume, 5 - idioma do editor de texto.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1 - mostrar ícones ocultos, 2 - nível de energia, 3 - configurações de tela, 4 - conexão de rede, 5 - idioma do teclado.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1 - listar aplicativos abertos, 2 - brilho do monitor, 3 - conexão de rede, 4 - volume, 5 - idioma do editor de texto.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e) 1 - listar aplicativos abertos, 2 - brilho do monitor, 3 - configurações de tela, 4 - conexão de rede, 5 - idioma do teclado.</a:t>
            </a: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Imagem 487"/>
          <p:cNvPicPr/>
          <p:nvPr/>
        </p:nvPicPr>
        <p:blipFill rotWithShape="1">
          <a:blip r:embed="rId2"/>
          <a:srcRect r="26642" b="25489"/>
          <a:stretch/>
        </p:blipFill>
        <p:spPr>
          <a:xfrm>
            <a:off x="4529434" y="738593"/>
            <a:ext cx="3378194" cy="1090207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449827" y="2846230"/>
            <a:ext cx="2031318" cy="45052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838080" y="27576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3. JANELAS</a:t>
            </a:r>
            <a:endParaRPr lang="pt-BR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Espaço Reservado para Conteúdo 4"/>
          <p:cNvPicPr/>
          <p:nvPr/>
        </p:nvPicPr>
        <p:blipFill>
          <a:blip r:embed="rId2"/>
          <a:stretch/>
        </p:blipFill>
        <p:spPr>
          <a:xfrm>
            <a:off x="1992240" y="1599480"/>
            <a:ext cx="8159040" cy="459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9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9048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3952440" y="5878800"/>
            <a:ext cx="42850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Windows 3/3.1</a:t>
            </a:r>
            <a:endParaRPr lang="pt-BR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3.1 – BARRA DE TITULO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99" name="Table 3"/>
          <p:cNvGraphicFramePr/>
          <p:nvPr>
            <p:extLst>
              <p:ext uri="{D42A27DB-BD31-4B8C-83A1-F6EECF244321}">
                <p14:modId xmlns:p14="http://schemas.microsoft.com/office/powerpoint/2010/main" val="3145655479"/>
              </p:ext>
            </p:extLst>
          </p:nvPr>
        </p:nvGraphicFramePr>
        <p:xfrm>
          <a:off x="540000" y="1581480"/>
          <a:ext cx="11087640" cy="5202804"/>
        </p:xfrm>
        <a:graphic>
          <a:graphicData uri="http://schemas.openxmlformats.org/drawingml/2006/table">
            <a:tbl>
              <a:tblPr/>
              <a:tblGrid>
                <a:gridCol w="312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32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BOTOES DE DIMENSIONAMENTO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DESCRIÇÃO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3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MINIMIZAR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Diminui o tamanho da janela de modo que ela passe a ser representada apenas como um botão na barra de tarefas.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RESTAURAR TAMANHO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Exibe a janela com tamanho original, esse botão só aparece quando a janela está maximizada.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MAXIMIZAR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Aumenta o tamanho da janela de modo que ela preencha toda a área de trabalho. Esse botão só aparece quando a janela está restaurada.</a:t>
                      </a:r>
                      <a:endParaRPr lang="pt-BR" sz="22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1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FECHAR</a:t>
                      </a:r>
                      <a:endParaRPr lang="pt-BR" sz="2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Fecha a janela (ALT + F4).</a:t>
                      </a:r>
                      <a:endParaRPr lang="pt-BR" sz="22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3.2. Composição da Janela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Faixa de Opções – Ribbon (Abas);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Barra de endereços (ex: </a:t>
            </a:r>
            <a:r>
              <a:rPr lang="pt-BR" sz="2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2"/>
              </a:rPr>
              <a:t>C:/Usuários/Lucas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Mansueto);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28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OBS:</a:t>
            </a: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Caso o seja inserido um endereço de um site (URL) no Explorador de Arquivos do Windows 10, o Windows logo redirecionará para o navegador padrão que, no geral, acaba sendo o Microsoft Edge.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Caixa de pesquisa;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Painel de Navegação (Acesso Rapido, OneDrive e Este Computador) - Se conectado a uma rede, aparecerá Rede e Grupos Domésticos;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Painel de Navegação (Permite visualizar o conteúdo de um arquivo sem a necessidade de abri-lo);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Recursos SNAP (Organização de Janelas).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3.8 – ALTERNÂNCIA ENTRE JANELAS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838080" y="1537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Windows desde as primeiras versões permite alternar entre janelas de programas abertos através da combinação de teclas </a:t>
            </a:r>
            <a:r>
              <a:rPr lang="pt-BR" sz="28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 + TAB.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Nesse caso, aparece uma caixa de diálogo com os ícones das janelas ou programas que estão abertos – como na imagem acima. 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001"/>
              </a:spcAft>
            </a:pP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Já a combinação de teclas </a:t>
            </a:r>
            <a:r>
              <a:rPr lang="pt-BR" sz="28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 + ESC</a:t>
            </a:r>
            <a:r>
              <a:rPr lang="pt-BR" sz="2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em qualquer versão, alterna diretamente as janelas, porém sem exibir nenhuma caixa de diálogo.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4439520" y="4711320"/>
            <a:ext cx="3311640" cy="2146680"/>
          </a:xfrm>
          <a:prstGeom prst="rect">
            <a:avLst/>
          </a:prstGeom>
          <a:ln>
            <a:noFill/>
          </a:ln>
        </p:spPr>
      </p:pic>
      <p:sp>
        <p:nvSpPr>
          <p:cNvPr id="506" name="CustomShape 3"/>
          <p:cNvSpPr/>
          <p:nvPr/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 GERENCIAMENTO DE ARQUIVOS E PASTAS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4.1. Arquivo: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Um arquivo é um item que contém informações. Por exemplo: texto, imagens ou músicas. Os arquivos são representados por ícones. 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Exemplo: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9" name="Imagem 5"/>
          <p:cNvPicPr/>
          <p:nvPr/>
        </p:nvPicPr>
        <p:blipFill>
          <a:blip r:embed="rId2"/>
          <a:stretch/>
        </p:blipFill>
        <p:spPr>
          <a:xfrm>
            <a:off x="1843200" y="4104000"/>
            <a:ext cx="2418840" cy="1511640"/>
          </a:xfrm>
          <a:prstGeom prst="rect">
            <a:avLst/>
          </a:prstGeom>
          <a:ln>
            <a:noFill/>
          </a:ln>
        </p:spPr>
      </p:pic>
      <p:sp>
        <p:nvSpPr>
          <p:cNvPr id="51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Imagem 510"/>
          <p:cNvPicPr/>
          <p:nvPr/>
        </p:nvPicPr>
        <p:blipFill rotWithShape="1">
          <a:blip r:embed="rId3"/>
          <a:srcRect r="25685" b="25452"/>
          <a:stretch/>
        </p:blipFill>
        <p:spPr>
          <a:xfrm>
            <a:off x="7462440" y="3154568"/>
            <a:ext cx="3785679" cy="329699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4.2. PASTAS E DIRETÓRIOS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Pastas: 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 pastas são espaços lógicos criados para facilitar o armazenamento e a organização de arquivos e de outras pastas em um ambiente computacional.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Subpastas.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C:\Usuários\Lucas Mansueto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E:\Estudo\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90" y="3562234"/>
            <a:ext cx="2438095" cy="243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6" name="Table 1"/>
          <p:cNvGraphicFramePr/>
          <p:nvPr>
            <p:extLst>
              <p:ext uri="{D42A27DB-BD31-4B8C-83A1-F6EECF244321}">
                <p14:modId xmlns:p14="http://schemas.microsoft.com/office/powerpoint/2010/main" val="1550366800"/>
              </p:ext>
            </p:extLst>
          </p:nvPr>
        </p:nvGraphicFramePr>
        <p:xfrm>
          <a:off x="936000" y="1008000"/>
          <a:ext cx="10224000" cy="4908076"/>
        </p:xfrm>
        <a:graphic>
          <a:graphicData uri="http://schemas.openxmlformats.org/drawingml/2006/table">
            <a:tbl>
              <a:tblPr/>
              <a:tblGrid>
                <a:gridCol w="279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9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UNIDADE DE DISCO</a:t>
                      </a:r>
                      <a:endParaRPr lang="pt-BR" sz="32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MÍDIA PADRÃO</a:t>
                      </a:r>
                      <a:endParaRPr lang="pt-BR" sz="32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6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DISQUETE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6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</a:t>
                      </a:r>
                      <a:endParaRPr lang="pt-BR" sz="3200" b="0" strike="noStrike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DISQUETE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6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DISCO RÍGIDO (HD)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5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</a:t>
                      </a:r>
                      <a:endParaRPr lang="pt-BR" sz="3200" b="0" strike="noStrike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3200" b="0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CD/DVD/OUTRO HD/PENDRIVE – </a:t>
                      </a:r>
                      <a:r>
                        <a:rPr lang="pt-BR" sz="32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Não há um padrão.</a:t>
                      </a:r>
                      <a:endParaRPr lang="pt-BR" sz="3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360000" y="288000"/>
            <a:ext cx="11519640" cy="641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•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4.3.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COMPARTILHANDO ARQUIVOS E PASTAS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(Pastas Públicas e Compartilhamento Avançado);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•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4.4. LIMITE PARA NOMES DE ARQUIVOS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- 260 bytes caracteres - Tamanho do caminho;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•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4.5. CARACTERES INVÁLIDOS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(Aspas; Dois-pontos; Asterisco; Menor que; Pipe; Maior que; Barra; Barra Invertida; Interrogação);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•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4.6. MANIPULAÇÃO DE ARQUIVOS POR COMANDOS: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9" name="Imagem 518"/>
          <p:cNvPicPr/>
          <p:nvPr/>
        </p:nvPicPr>
        <p:blipFill>
          <a:blip r:embed="rId2"/>
          <a:stretch/>
        </p:blipFill>
        <p:spPr>
          <a:xfrm>
            <a:off x="3036372" y="4407470"/>
            <a:ext cx="8495640" cy="206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4.7 – WINDOWS POWERSHELL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838080" y="1825560"/>
            <a:ext cx="1053756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16000" indent="-215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Semelhante ao Prompt de Comando, o Windows Powershell possui uma interface de linha de comandos que permite que usuários familiarizados com outros sistemas executem comandos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Ele admite sintaxes básicas do MS-DOS, Unix, Linux e Mac OS.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tela a seguir exibe um comando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dir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 MS-DOS e um comando equivalente do Linux, que é o </a:t>
            </a: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ls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"/>
          <p:cNvSpPr/>
          <p:nvPr/>
        </p:nvSpPr>
        <p:spPr>
          <a:xfrm>
            <a:off x="609480" y="1604520"/>
            <a:ext cx="261216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3353040" y="1604520"/>
            <a:ext cx="261216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6" name="Imagem 525"/>
          <p:cNvPicPr/>
          <p:nvPr/>
        </p:nvPicPr>
        <p:blipFill>
          <a:blip r:embed="rId2"/>
          <a:stretch/>
        </p:blipFill>
        <p:spPr>
          <a:xfrm>
            <a:off x="1296000" y="72000"/>
            <a:ext cx="9143640" cy="671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 EXPLORADOR DE ARQUIVOS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 versões anteriores (XP e 7), chamava-se Windows Explorer. A partir da versão 8, o gerenciador de arquivos e pastas do Windows passou a se chamar </a:t>
            </a:r>
            <a:r>
              <a:rPr lang="pt-BR" sz="2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Explorador de arquivos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143"/>
          <p:cNvPicPr/>
          <p:nvPr/>
        </p:nvPicPr>
        <p:blipFill>
          <a:blip r:embed="rId2"/>
          <a:srcRect r="25082" b="25140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32" name="CustomShape 1"/>
          <p:cNvSpPr/>
          <p:nvPr/>
        </p:nvSpPr>
        <p:spPr>
          <a:xfrm>
            <a:off x="5859720" y="-150120"/>
            <a:ext cx="5994360" cy="179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54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95 (1995)</a:t>
            </a:r>
            <a:endParaRPr lang="pt-BR" sz="5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1" name="Imagem 530"/>
          <p:cNvPicPr/>
          <p:nvPr/>
        </p:nvPicPr>
        <p:blipFill rotWithShape="1">
          <a:blip r:embed="rId2"/>
          <a:srcRect r="25175" b="26077"/>
          <a:stretch/>
        </p:blipFill>
        <p:spPr>
          <a:xfrm>
            <a:off x="956836" y="463640"/>
            <a:ext cx="10276287" cy="55765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4.8.1. SELEÇÃO DE ARQUIVOS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16000" indent="-21564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Windows permite trabalhar com a seleção de múltiplos arquivos através do uso das teclas </a:t>
            </a:r>
            <a:r>
              <a:rPr lang="pt-BR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SHIFT (seleção sequencial) e CTRL (seleção alternada)</a:t>
            </a: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3013" t="43808" r="45132" b="36771"/>
          <a:stretch/>
        </p:blipFill>
        <p:spPr>
          <a:xfrm>
            <a:off x="6400799" y="4288665"/>
            <a:ext cx="5409123" cy="135228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https://www.dropbox.com/s/61en8qwnqlfhcu5/Captura%20de%20tela%202020-02-03%2014.56.39.png?dl=0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749" t="23547" r="44886" b="59727"/>
          <a:stretch/>
        </p:blipFill>
        <p:spPr>
          <a:xfrm>
            <a:off x="582823" y="4353059"/>
            <a:ext cx="5512157" cy="1223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4.8.2. OPERAÇÃO COM ARQUIVOS E PASTAS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38" name="Table 4"/>
          <p:cNvGraphicFramePr/>
          <p:nvPr>
            <p:extLst>
              <p:ext uri="{D42A27DB-BD31-4B8C-83A1-F6EECF244321}">
                <p14:modId xmlns:p14="http://schemas.microsoft.com/office/powerpoint/2010/main" val="996236185"/>
              </p:ext>
            </p:extLst>
          </p:nvPr>
        </p:nvGraphicFramePr>
        <p:xfrm>
          <a:off x="387720" y="1828245"/>
          <a:ext cx="6048000" cy="3910695"/>
        </p:xfrm>
        <a:graphic>
          <a:graphicData uri="http://schemas.openxmlformats.org/drawingml/2006/table">
            <a:tbl>
              <a:tblPr/>
              <a:tblGrid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37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4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ARRASTO</a:t>
                      </a:r>
                      <a:endParaRPr lang="pt-BR" sz="24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600" b="1" strike="noStrike" spc="-1" dirty="0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M</a:t>
                      </a:r>
                      <a:r>
                        <a:rPr lang="pt-BR" sz="22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ESMA UNIDADE</a:t>
                      </a:r>
                      <a:endParaRPr lang="pt-BR" sz="2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600" b="1" strike="noStrike" spc="-1" dirty="0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M</a:t>
                      </a:r>
                      <a:r>
                        <a:rPr lang="pt-BR" sz="22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OVE</a:t>
                      </a:r>
                      <a:endParaRPr lang="pt-BR" sz="2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6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1" strike="noStrike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UNIDADES DIFERENTES</a:t>
                      </a:r>
                      <a:endParaRPr lang="pt-BR" sz="2200" b="0" strike="noStrike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2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COPIA</a:t>
                      </a:r>
                      <a:endParaRPr lang="pt-BR" sz="22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7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4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ARRASTO + TECLADO</a:t>
                      </a:r>
                      <a:endParaRPr lang="pt-BR" sz="24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ARRASTO + </a:t>
                      </a:r>
                      <a:r>
                        <a:rPr lang="pt-BR" sz="2600" b="1" strike="noStrike" spc="-1" dirty="0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C</a:t>
                      </a: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TRL</a:t>
                      </a:r>
                      <a:endParaRPr lang="pt-BR" sz="20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6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C</a:t>
                      </a: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OPIA</a:t>
                      </a:r>
                      <a:endParaRPr lang="pt-BR" sz="20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ARRASTO + </a:t>
                      </a:r>
                      <a:r>
                        <a:rPr lang="pt-BR" sz="2600" b="1" strike="noStrike" spc="-1" dirty="0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A</a:t>
                      </a: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LT</a:t>
                      </a:r>
                      <a:endParaRPr lang="pt-BR" sz="20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600" b="1" strike="noStrike" spc="-1" dirty="0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A</a:t>
                      </a: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Times New Roman"/>
                        </a:rPr>
                        <a:t>TALHO</a:t>
                      </a:r>
                      <a:endParaRPr lang="pt-BR" sz="20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4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000" b="1" strike="noStrike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ARRASTO + SHIFT</a:t>
                      </a:r>
                      <a:endParaRPr lang="pt-BR" sz="2000" b="0" strike="noStrike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67"/>
                        </a:spcAft>
                      </a:pPr>
                      <a:r>
                        <a:rPr lang="pt-BR" sz="2000" b="1" strike="noStrike" spc="-1" dirty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MOVE</a:t>
                      </a:r>
                      <a:endParaRPr lang="pt-BR" sz="2000" b="0" strike="noStrike" spc="-1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39" name="Imagem 6"/>
          <p:cNvPicPr/>
          <p:nvPr/>
        </p:nvPicPr>
        <p:blipFill>
          <a:blip r:embed="rId2"/>
          <a:stretch/>
        </p:blipFill>
        <p:spPr>
          <a:xfrm>
            <a:off x="6552000" y="2465280"/>
            <a:ext cx="5250240" cy="243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4.8.3. CÓPIA DE ARQUIVOS PARA DISPOSITIVOS</a:t>
            </a:r>
            <a:endParaRPr lang="pt-BR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3" name="Imagem 542"/>
          <p:cNvPicPr/>
          <p:nvPr/>
        </p:nvPicPr>
        <p:blipFill>
          <a:blip r:embed="rId2"/>
          <a:stretch/>
        </p:blipFill>
        <p:spPr>
          <a:xfrm>
            <a:off x="2930760" y="4613544"/>
            <a:ext cx="8639640" cy="2312280"/>
          </a:xfrm>
          <a:prstGeom prst="rect">
            <a:avLst/>
          </a:prstGeom>
          <a:ln>
            <a:noFill/>
          </a:ln>
        </p:spPr>
      </p:pic>
      <p:sp>
        <p:nvSpPr>
          <p:cNvPr id="544" name="CustomShape 4"/>
          <p:cNvSpPr/>
          <p:nvPr/>
        </p:nvSpPr>
        <p:spPr>
          <a:xfrm>
            <a:off x="608940" y="1605677"/>
            <a:ext cx="10972080" cy="269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Por meio de um clique inverso (botão direito) sobre o arquivo e clicando no comando Enviar Para, o usuário poderá fazer movimentações do arquivo selecionado</a:t>
            </a: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Times New Roman"/>
              </a:rPr>
              <a:t>.</a:t>
            </a:r>
          </a:p>
          <a:p>
            <a:pPr algn="just">
              <a:lnSpc>
                <a:spcPct val="100000"/>
              </a:lnSpc>
            </a:pPr>
            <a:br>
              <a:rPr sz="2000" dirty="0">
                <a:latin typeface="Calibri" panose="020F0502020204030204" pitchFamily="34" charset="0"/>
              </a:rPr>
            </a:br>
            <a:r>
              <a:rPr lang="pt-BR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Times New Roman"/>
              </a:rPr>
              <a:t>Além disso, é possível também criar pastas compactadas, visando reduzir o tamanho de arquivos ou pastas selecionadas para transporte. O formato de arquivo compactado nativo (originário) do Windows é o ZIP (extensão .zip). </a:t>
            </a:r>
            <a:endParaRPr lang="pt-BR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16000" y="216000"/>
            <a:ext cx="11663640" cy="60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17.</a:t>
            </a: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pt-BR" sz="2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(PROMUN – FUNCABES – Escriturário): Luís possui algumas fotos em seu computador que deseja enviar via e-mail para um colega. Para gerar um único arquivo que contenha todas as fotos, e reduzir o tamanho total dos arquivos que estão sendo enviados, o procedimento que deve realizar no Windows 10 é: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Selecionar os arquivos no Explorador de Arquivos, clicar com o botão direito do mouse nos arquivos selecionados e escolher a opção “Enviar Para” -&gt; "Pasta compactada”.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Selecionar os arquivos no Microsoft Edge, clicar com o botão direito do mouse nos arquivos selecionados e escolher a opção “Reduzir”.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Selecionar os arquivos no Painel de Controle, clicar com o botão direito nos arquivos selecionados e arrastá-los para o Microsoft Outlook.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lang="pt-BR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Selecionar os arquivos no Explorador de Arquivos, clicar com o botão direito do mouse nos arquivos escolhidos e selecionar a opção “Enviar por e-mail com compactação".</a:t>
            </a:r>
            <a:endParaRPr lang="pt-BR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2261195" y="2627289"/>
            <a:ext cx="2031318" cy="450523"/>
          </a:xfrm>
          <a:custGeom>
            <a:avLst/>
            <a:gdLst/>
            <a:ahLst/>
            <a:cxnLst/>
            <a:rect l="l" t="t" r="r" b="b"/>
            <a:pathLst>
              <a:path w="1639727" h="360620">
                <a:moveTo>
                  <a:pt x="429113" y="0"/>
                </a:moveTo>
                <a:cubicBezTo>
                  <a:pt x="147924" y="179231"/>
                  <a:pt x="-133264" y="358462"/>
                  <a:pt x="68505" y="360608"/>
                </a:cubicBezTo>
                <a:cubicBezTo>
                  <a:pt x="270274" y="362755"/>
                  <a:pt x="1347806" y="83713"/>
                  <a:pt x="1639727" y="12879"/>
                </a:cubicBezTo>
              </a:path>
            </a:pathLst>
          </a:cu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432000" y="216000"/>
            <a:ext cx="1130364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4.8.4. CRIAR, EXCLUIR, LOCALIZAR E RENOMEAR ARQUIVOS</a:t>
            </a: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CRIAR: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Clicar com botão direito em um local vazio e, em seguida, clicar em Novo e escolher o item desejado.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Renomear: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Clicar no arquivo duas vezes </a:t>
            </a:r>
            <a:r>
              <a:rPr lang="pt-BR" sz="2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não consecutivas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OU pressionar </a:t>
            </a:r>
            <a:r>
              <a:rPr lang="pt-BR" sz="2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F2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Excluir: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Clicar com o botão direito no arquivo e, em seguida, clicar em Excluir; Pressionar a tecla Delete com o arquivo ou pasta selecionado; Arrastar o arquivo para a lixeira.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Lembre-se que se você usar </a:t>
            </a:r>
            <a:r>
              <a:rPr lang="pt-BR" sz="2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SHIFT + DELETE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ele será removido de forma </a:t>
            </a:r>
            <a:r>
              <a:rPr lang="pt-BR" sz="2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permanente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nem na lixeira ele passa.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0" name="Imagem 549"/>
          <p:cNvPicPr/>
          <p:nvPr/>
        </p:nvPicPr>
        <p:blipFill rotWithShape="1">
          <a:blip r:embed="rId2"/>
          <a:srcRect r="25285" b="27075"/>
          <a:stretch/>
        </p:blipFill>
        <p:spPr>
          <a:xfrm>
            <a:off x="2707676" y="1332000"/>
            <a:ext cx="6752287" cy="87028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44000"/>
            <a:ext cx="10513800" cy="111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4.8.5. Localização de Arquivos e Pastas</a:t>
            </a:r>
            <a:endParaRPr lang="pt-BR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504000" y="1368000"/>
            <a:ext cx="11087640" cy="508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16000" indent="-21564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 localizarmos arquivos ou pastas, devemos clicar no botão Iniciar e digitar o nome do item a ser pesquisado na caixa de pesquisa. 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 possível também abrir a caixa de pesquisa por meio da tecla F3 (CTRL + E ou CTRL + F) no Explorador de Arquivos. 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15000"/>
              </a:lnSpc>
              <a:spcAft>
                <a:spcPts val="1001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Podem ser utilizados curingas (símbolos que podem significar quaisquer caracteres em uma palavra) durante a localização de arquivos ou pastas. Os principais exemplos são o asterisco e a interrogação:</a:t>
            </a:r>
            <a:endParaRPr lang="pt-BR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Asterisco (*) </a:t>
            </a: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representa um grupo de caracteres (como se utilizássemos a palavra todos);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,Bold;MS Gothic"/>
                <a:ea typeface="Calibri,Bold;MS Gothic"/>
              </a:rPr>
              <a:t>Exemplo</a:t>
            </a: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gostaria de procurar todos os arquivos com extensão .</a:t>
            </a:r>
            <a:r>
              <a:rPr lang="pt-BR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,Bold;MS Gothic"/>
                <a:ea typeface="Calibri,Bold;MS Gothic"/>
              </a:rPr>
              <a:t>doc</a:t>
            </a: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pt-BR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,Bold;MS Gothic"/>
                <a:ea typeface="Calibri,Bold;MS Gothic"/>
              </a:rPr>
              <a:t>Pesquisa</a:t>
            </a: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*.doc</a:t>
            </a:r>
            <a:endParaRPr lang="pt-BR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lang="pt-BR" sz="2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,Bold;MS Gothic"/>
              </a:rPr>
              <a:t>Interrogação (?) </a:t>
            </a:r>
            <a:r>
              <a:rPr lang="pt-BR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representa um único caractere qualquer.</a:t>
            </a:r>
            <a:endParaRPr lang="pt-BR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Exemplo:</a:t>
            </a: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 gostaria de procurar arquivos que começam com A e possuem até cinco letras.</a:t>
            </a:r>
            <a:endParaRPr lang="pt-BR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Pesquisa: A????.*</a:t>
            </a:r>
            <a:endParaRPr lang="pt-BR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5. Tipos de arquivos e extensões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As extensões de arquivos são sufixos que designam seu formato e, principalmente, a função que desempenham no computador. 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</a:rPr>
              <a:t>Na plataforma Windows, todo tipo de arquivo tem sua extensão, que o difere dos demais dentre milhões existentes em cada máquina.</a:t>
            </a:r>
            <a:endParaRPr lang="pt-BR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556" name="Imagem 4"/>
          <p:cNvPicPr/>
          <p:nvPr/>
        </p:nvPicPr>
        <p:blipFill>
          <a:blip r:embed="rId2"/>
          <a:stretch/>
        </p:blipFill>
        <p:spPr>
          <a:xfrm>
            <a:off x="4727700" y="4557960"/>
            <a:ext cx="2734560" cy="1798560"/>
          </a:xfrm>
          <a:prstGeom prst="rect">
            <a:avLst/>
          </a:prstGeom>
          <a:ln>
            <a:noFill/>
          </a:ln>
        </p:spPr>
      </p:pic>
      <p:sp>
        <p:nvSpPr>
          <p:cNvPr id="55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664920" y="457200"/>
            <a:ext cx="10804680" cy="599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Cada extensão de arquivo tem funcionamento e características próprias, então é necessário um programa (software) específico para trabalhar com ela. 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Há extensões para diversos propósitos. Então vamos separá-las por categorias, organizando melhor as coisas.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838080" y="216000"/>
            <a:ext cx="10513800" cy="8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Extensões mais usadas: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61" name="Table 2"/>
          <p:cNvGraphicFramePr/>
          <p:nvPr/>
        </p:nvGraphicFramePr>
        <p:xfrm>
          <a:off x="1869840" y="1119240"/>
          <a:ext cx="8640720" cy="5562600"/>
        </p:xfrm>
        <a:graphic>
          <a:graphicData uri="http://schemas.openxmlformats.org/drawingml/2006/table">
            <a:tbl>
              <a:tblPr/>
              <a:tblGrid>
                <a:gridCol w="29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Adobe Reader: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*.pdf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3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Aplicativos Office: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*.doc, *.docx, *.mdb, *.pps, *.ppt, *.pptx, *.xls, *.xlsx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3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Áudio e Vídeo: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*.avi, *.mov, *.mp3, *.mp4, *.mpeg, *.wma, *.wmv, *.vob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Backup: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*.bak, *.bkf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Comprimidos / Zipados: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*.rar, *.zip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E-mail: 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*.eml, *.msg, *.pst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Executáveis: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*.bat, *.cmd, *.com, *.exe, *.msi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Fontes: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*.ttf, *.otf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Imagem: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*.bmp, *.jpg, *.jpeg, *.png, *.tif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8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Páginas Web: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*.asp, *.htm, *.html, *.mht, *.php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4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2000" b="1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Wordpad e Bloco de notas: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pt-BR" sz="2000" b="0" strike="noStrike" spc="-1">
                          <a:solidFill>
                            <a:srgbClr val="000308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*.rtf, *.txt</a:t>
                      </a:r>
                      <a:endParaRPr lang="pt-B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62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384000" y="6105600"/>
            <a:ext cx="5831640" cy="23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15000"/>
              </a:lnSpc>
            </a:pPr>
            <a:r>
              <a:rPr lang="pt-BR" sz="11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Mais informações: </a:t>
            </a:r>
            <a:r>
              <a:rPr lang="pt-BR" sz="11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2"/>
              </a:rPr>
              <a:t>https://www.tecmundo.com.br/1444-as-principais-extensoes-de-arquivos-.htm</a:t>
            </a:r>
            <a:endParaRPr lang="pt-BR" sz="11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Windows 98 (1998)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4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 Introdução à Impressão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vezes, as bancas cobram informações sobre impressoras e impressão de documentos.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6.1. Impressora jato de tinta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Nestes tipos de impressoras, a impressão é feita por meio de centenas de gotas muito pequenas de tintas, as quais são liberadas a partir de uma minúscula abertura existente nos cartuchos de tintas.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9" name="Imagem 4"/>
          <p:cNvPicPr/>
          <p:nvPr/>
        </p:nvPicPr>
        <p:blipFill>
          <a:blip r:embed="rId2"/>
          <a:stretch/>
        </p:blipFill>
        <p:spPr>
          <a:xfrm>
            <a:off x="3394440" y="3650040"/>
            <a:ext cx="4944240" cy="280152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6.2. Impressora a laser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Elas utilizam um toner no lugar do cartucho de tinta, o qual contém um pó extremamente fino que, quando aquecido, gruda no papel e permite que a imagem, ou texto, seja “fixado” na folha.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3" name="Imagem 4"/>
          <p:cNvPicPr/>
          <p:nvPr/>
        </p:nvPicPr>
        <p:blipFill>
          <a:blip r:embed="rId2"/>
          <a:stretch/>
        </p:blipFill>
        <p:spPr>
          <a:xfrm>
            <a:off x="4511880" y="4026600"/>
            <a:ext cx="3166560" cy="2158560"/>
          </a:xfrm>
          <a:prstGeom prst="rect">
            <a:avLst/>
          </a:prstGeom>
          <a:ln>
            <a:noFill/>
          </a:ln>
        </p:spPr>
      </p:pic>
      <p:sp>
        <p:nvSpPr>
          <p:cNvPr id="574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432000" y="365040"/>
            <a:ext cx="112320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6.3. Impressoras locais X impressoras de rede: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Uma impressora que se conecta diretamente a um computador é chamada de impressora local. Enquanto a que se conecta diretamente a uma rede como um dispositivo autônomo é chamada, naturalmente, de impressora de rede.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6.4. Quanto à forma de conexão: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Impressoras com fio: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Estes dispositivos se conectam por meio de um cabo e uma porta no computador. A maioria das impressoras domésticas possui um conector USB, embora alguns modelos antigos se conectem a portas paralelas ou seriais.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Impressoras sem fio: 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Uma impressora sem fio se conecta a um computador usando ondas de rádio através da tecnologia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Bluetooth ou Wi-Fi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6.5. Imprimindo No Windows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Windows conta com diversos métodos de impressão. O método escolhido depende do que se deseja imprimir.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3" name="Imagem 4"/>
          <p:cNvPicPr/>
          <p:nvPr/>
        </p:nvPicPr>
        <p:blipFill>
          <a:blip r:embed="rId2"/>
          <a:srcRect l="1535" r="1535" b="2382"/>
          <a:stretch/>
        </p:blipFill>
        <p:spPr>
          <a:xfrm>
            <a:off x="4034160" y="2811240"/>
            <a:ext cx="3764160" cy="3640320"/>
          </a:xfrm>
          <a:prstGeom prst="rect">
            <a:avLst/>
          </a:prstGeom>
          <a:ln>
            <a:noFill/>
          </a:ln>
        </p:spPr>
      </p:pic>
      <p:sp>
        <p:nvSpPr>
          <p:cNvPr id="584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7. Área de transferência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838080" y="160020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Área de Transferência (popularmente conhecida como copiar e colar) é uma área de armazenamento temporário de informações que </a:t>
            </a:r>
            <a:r>
              <a:rPr lang="pt-B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copiamos ou movemos</a:t>
            </a: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 um lugar e planeja usar em algum outro lugar. Seja um arquivo de música, de vídeo, seja uma imagem.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Esse arquivo será armazenado, temporariamente, na área de transferência até que se use o comando Colar para inseri-lo em algum outro lugar.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8. Gerenciador de Tarefas</a:t>
            </a:r>
            <a:endParaRPr lang="pt-B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838080" y="1537560"/>
            <a:ext cx="10513800" cy="48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 Gerenciador de Tarefas nos mostra os programas, os processos e os serviços que estão sendo executados, naquele momento, no computador.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 possível usá-lo para monitorar o desempenho do computador ou para fechar um programa que não está respondendo. Além disso, é possível exibir o status da rede e ver como ela está funcionando. 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houver mais de um usuário conectado ao computador, é possível ver quem eles são e no que estão trabalhando.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831240" y="260640"/>
            <a:ext cx="10596960" cy="64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Guias: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Aplicativos: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Mostra os programas que estão em execução. Nessa guia podemos encerrar os programas que eventualmente estiverem travados.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Processos: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Apresenta os processos (parte dos programas) que estão em execução e a quantidade de recursos (memória e processador) que estão utilizando.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Serviços: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Guia nova no Windows 7. Mostra todos os serviços do Windows e o status de execução (executando ou interrompido).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Desempenho: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Traz uma visão geral sobre a utilização de memória e processador em tempo real. No Windows 7, tem um atalho para o “Monitor de Recursos” que apresenta informações mais detalhadas.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Rede: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Mostra em forma gráfica a utilização da rede e a velocidade da placa de rede.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pt-BR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Usuários: </a:t>
            </a:r>
            <a:r>
              <a:rPr lang="pt-B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Guia nova no Windows 7. Mostra os usuários que estão logados no computador. </a:t>
            </a:r>
            <a:endParaRPr lang="pt-BR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817560" y="476640"/>
            <a:ext cx="10444680" cy="59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800" algn="just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Iniciando gerenciador de tarefas:</a:t>
            </a:r>
            <a:r>
              <a:rPr lang="pt-B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 Gerenciador de Tarefas pode ser iniciado de diversas formas:</a:t>
            </a:r>
            <a:endParaRPr lang="pt-BR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a) Clicar no Menu Iniciar, na caixa “Pesquisar” digitar taskmgr.exe e clicar Enter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b) Pressionando simultaneamente as teclas CRTL + SHIFT + ESC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c) Clicando com botão da direita do mouse em uma área vazia da Barra de Tarefas e escolher “Iniciar Gerenciador de Tarefas”.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6800" algn="just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lang="pt-B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d) Pressionando CTRL+ALT+DEL e escolher a opção “Iniciar Gerenciador de Tarefas”</a:t>
            </a: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Profº Lucas Mansueto</a:t>
            </a:r>
            <a:endParaRPr lang="pt-BR" sz="1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</TotalTime>
  <Words>6562</Words>
  <Application>Microsoft Office PowerPoint</Application>
  <PresentationFormat>Widescreen</PresentationFormat>
  <Paragraphs>524</Paragraphs>
  <Slides>121</Slides>
  <Notes>1</Notes>
  <HiddenSlides>3</HiddenSlides>
  <MMClips>0</MMClips>
  <ScaleCrop>false</ScaleCrop>
  <HeadingPairs>
    <vt:vector size="4" baseType="variant">
      <vt:variant>
        <vt:lpstr>Tema</vt:lpstr>
      </vt:variant>
      <vt:variant>
        <vt:i4>8</vt:i4>
      </vt:variant>
      <vt:variant>
        <vt:lpstr>Títulos de slides</vt:lpstr>
      </vt:variant>
      <vt:variant>
        <vt:i4>121</vt:i4>
      </vt:variant>
    </vt:vector>
  </HeadingPairs>
  <TitlesOfParts>
    <vt:vector size="129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Edital</dc:title>
  <dc:subject/>
  <dc:creator>Lucas Mansueto</dc:creator>
  <dc:description/>
  <cp:lastModifiedBy>josicleia</cp:lastModifiedBy>
  <cp:revision>354</cp:revision>
  <dcterms:created xsi:type="dcterms:W3CDTF">2017-07-17T01:32:07Z</dcterms:created>
  <dcterms:modified xsi:type="dcterms:W3CDTF">2020-02-17T01:25:51Z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110</vt:i4>
  </property>
</Properties>
</file>